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6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988D4-6A98-4D24-8504-2D03777817B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2A0284-09DA-4A85-A5D2-2FB0BB322BDB}">
      <dgm:prSet phldrT="[Text]" custT="1"/>
      <dgm:spPr>
        <a:solidFill>
          <a:srgbClr val="FFC000"/>
        </a:solidFill>
      </dgm:spPr>
      <dgm:t>
        <a:bodyPr/>
        <a:lstStyle/>
        <a:p>
          <a:r>
            <a:rPr lang="bn-IN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স্হানীয় মান</a:t>
          </a:r>
          <a:endParaRPr lang="en-US" sz="36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2A60E0CF-2F1D-4562-BAA0-8DE3B664B106}" type="parTrans" cxnId="{467E9588-51AA-4FEA-BBF6-5EA4BE95ABE5}">
      <dgm:prSet/>
      <dgm:spPr/>
      <dgm:t>
        <a:bodyPr/>
        <a:lstStyle/>
        <a:p>
          <a:endParaRPr lang="en-US"/>
        </a:p>
      </dgm:t>
    </dgm:pt>
    <dgm:pt modelId="{1EA49BB7-6C5F-437A-964F-53E3BDDCC2E8}" type="sibTrans" cxnId="{467E9588-51AA-4FEA-BBF6-5EA4BE95ABE5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D25D235F-7141-4BC8-A3A9-D27C8AAEDA1E}">
      <dgm:prSet phldrT="[Text]" custT="1"/>
      <dgm:spPr>
        <a:solidFill>
          <a:srgbClr val="FFC000"/>
        </a:solidFill>
      </dgm:spPr>
      <dgm:t>
        <a:bodyPr/>
        <a:lstStyle/>
        <a:p>
          <a:r>
            <a:rPr lang="bn-IN" sz="7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দশক</a:t>
          </a:r>
          <a:endParaRPr lang="en-US" sz="72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5571AE6A-87AC-4C57-9648-C1CFE306DCD8}" type="parTrans" cxnId="{33E3CD61-0D5F-44D9-9862-1D4A57352133}">
      <dgm:prSet/>
      <dgm:spPr/>
      <dgm:t>
        <a:bodyPr/>
        <a:lstStyle/>
        <a:p>
          <a:endParaRPr lang="en-US"/>
        </a:p>
      </dgm:t>
    </dgm:pt>
    <dgm:pt modelId="{9A70F0CB-D4E8-4E89-943D-BD2809273584}" type="sibTrans" cxnId="{33E3CD61-0D5F-44D9-9862-1D4A57352133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622083E9-10F4-4DC2-8D5A-7486AFB6881C}">
      <dgm:prSet phldrT="[Text]" custT="1"/>
      <dgm:spPr>
        <a:solidFill>
          <a:srgbClr val="FFC000"/>
        </a:solidFill>
      </dgm:spPr>
      <dgm:t>
        <a:bodyPr/>
        <a:lstStyle/>
        <a:p>
          <a:r>
            <a:rPr lang="bn-IN" sz="6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একক</a:t>
          </a:r>
          <a:endParaRPr lang="en-US" sz="66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2B547090-2F03-4B28-91D1-E8D1D9CFE16E}" type="parTrans" cxnId="{BD17651E-F0BD-4497-BA51-14ADFF66590B}">
      <dgm:prSet/>
      <dgm:spPr/>
      <dgm:t>
        <a:bodyPr/>
        <a:lstStyle/>
        <a:p>
          <a:endParaRPr lang="en-US"/>
        </a:p>
      </dgm:t>
    </dgm:pt>
    <dgm:pt modelId="{98558605-A22A-416B-B1C7-4F871BBB74EA}" type="sibTrans" cxnId="{BD17651E-F0BD-4497-BA51-14ADFF66590B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67544821-C01B-403B-A519-8B69D55448E7}" type="pres">
      <dgm:prSet presAssocID="{29B988D4-6A98-4D24-8504-2D03777817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6B9E55-1A5E-4A1D-AC53-9A5DB2E86D60}" type="pres">
      <dgm:prSet presAssocID="{492A0284-09DA-4A85-A5D2-2FB0BB322B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84AA6-7C62-4F41-BF83-D7E2FE1E98B6}" type="pres">
      <dgm:prSet presAssocID="{1EA49BB7-6C5F-437A-964F-53E3BDDCC2E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3823708-0EEC-45B7-B168-88CB100A1502}" type="pres">
      <dgm:prSet presAssocID="{1EA49BB7-6C5F-437A-964F-53E3BDDCC2E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19C415F-B59A-469A-9E19-6F239E790C37}" type="pres">
      <dgm:prSet presAssocID="{D25D235F-7141-4BC8-A3A9-D27C8AAEDA1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9C5DC-BE98-4B8B-850A-3BBEC1173AB1}" type="pres">
      <dgm:prSet presAssocID="{9A70F0CB-D4E8-4E89-943D-BD280927358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A2A9948-DBE1-49DA-B271-4DFDBC75C3E9}" type="pres">
      <dgm:prSet presAssocID="{9A70F0CB-D4E8-4E89-943D-BD280927358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32746A5-1E2B-4BF1-8B36-9B568DCC9804}" type="pres">
      <dgm:prSet presAssocID="{622083E9-10F4-4DC2-8D5A-7486AFB6881C}" presName="node" presStyleLbl="node1" presStyleIdx="2" presStyleCnt="3" custRadScaleRad="98306" custRadScaleInc="-1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B22DD-7A1E-4A9D-9E89-D5076B05242E}" type="pres">
      <dgm:prSet presAssocID="{98558605-A22A-416B-B1C7-4F871BBB74E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03EC87A-1DA2-4561-9A4C-F2822A86157C}" type="pres">
      <dgm:prSet presAssocID="{98558605-A22A-416B-B1C7-4F871BBB74EA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B30EABA-EA3E-4797-94DD-3B5881972AFA}" type="presOf" srcId="{492A0284-09DA-4A85-A5D2-2FB0BB322BDB}" destId="{C46B9E55-1A5E-4A1D-AC53-9A5DB2E86D60}" srcOrd="0" destOrd="0" presId="urn:microsoft.com/office/officeart/2005/8/layout/cycle7"/>
    <dgm:cxn modelId="{BD17651E-F0BD-4497-BA51-14ADFF66590B}" srcId="{29B988D4-6A98-4D24-8504-2D03777817B6}" destId="{622083E9-10F4-4DC2-8D5A-7486AFB6881C}" srcOrd="2" destOrd="0" parTransId="{2B547090-2F03-4B28-91D1-E8D1D9CFE16E}" sibTransId="{98558605-A22A-416B-B1C7-4F871BBB74EA}"/>
    <dgm:cxn modelId="{C631ABC5-1C63-45A0-9285-A8F9FCF2A770}" type="presOf" srcId="{1EA49BB7-6C5F-437A-964F-53E3BDDCC2E8}" destId="{45184AA6-7C62-4F41-BF83-D7E2FE1E98B6}" srcOrd="0" destOrd="0" presId="urn:microsoft.com/office/officeart/2005/8/layout/cycle7"/>
    <dgm:cxn modelId="{644C4703-F952-489B-AA32-13FE95D77BC7}" type="presOf" srcId="{9A70F0CB-D4E8-4E89-943D-BD2809273584}" destId="{1E09C5DC-BE98-4B8B-850A-3BBEC1173AB1}" srcOrd="0" destOrd="0" presId="urn:microsoft.com/office/officeart/2005/8/layout/cycle7"/>
    <dgm:cxn modelId="{F7B2A286-C78C-4D26-84F2-FF6F4BF4930A}" type="presOf" srcId="{1EA49BB7-6C5F-437A-964F-53E3BDDCC2E8}" destId="{13823708-0EEC-45B7-B168-88CB100A1502}" srcOrd="1" destOrd="0" presId="urn:microsoft.com/office/officeart/2005/8/layout/cycle7"/>
    <dgm:cxn modelId="{33E3CD61-0D5F-44D9-9862-1D4A57352133}" srcId="{29B988D4-6A98-4D24-8504-2D03777817B6}" destId="{D25D235F-7141-4BC8-A3A9-D27C8AAEDA1E}" srcOrd="1" destOrd="0" parTransId="{5571AE6A-87AC-4C57-9648-C1CFE306DCD8}" sibTransId="{9A70F0CB-D4E8-4E89-943D-BD2809273584}"/>
    <dgm:cxn modelId="{E98AE44F-EED9-41F9-AA2C-B5E5699C60D9}" type="presOf" srcId="{D25D235F-7141-4BC8-A3A9-D27C8AAEDA1E}" destId="{E19C415F-B59A-469A-9E19-6F239E790C37}" srcOrd="0" destOrd="0" presId="urn:microsoft.com/office/officeart/2005/8/layout/cycle7"/>
    <dgm:cxn modelId="{01245662-AAE7-41AA-AA36-86FAD924DEA5}" type="presOf" srcId="{98558605-A22A-416B-B1C7-4F871BBB74EA}" destId="{403EC87A-1DA2-4561-9A4C-F2822A86157C}" srcOrd="1" destOrd="0" presId="urn:microsoft.com/office/officeart/2005/8/layout/cycle7"/>
    <dgm:cxn modelId="{066B16FC-0EE5-4A72-BDEE-8B8A4F6B709C}" type="presOf" srcId="{29B988D4-6A98-4D24-8504-2D03777817B6}" destId="{67544821-C01B-403B-A519-8B69D55448E7}" srcOrd="0" destOrd="0" presId="urn:microsoft.com/office/officeart/2005/8/layout/cycle7"/>
    <dgm:cxn modelId="{6F3877E7-4136-405B-8120-207C6CA59829}" type="presOf" srcId="{9A70F0CB-D4E8-4E89-943D-BD2809273584}" destId="{DA2A9948-DBE1-49DA-B271-4DFDBC75C3E9}" srcOrd="1" destOrd="0" presId="urn:microsoft.com/office/officeart/2005/8/layout/cycle7"/>
    <dgm:cxn modelId="{467E9588-51AA-4FEA-BBF6-5EA4BE95ABE5}" srcId="{29B988D4-6A98-4D24-8504-2D03777817B6}" destId="{492A0284-09DA-4A85-A5D2-2FB0BB322BDB}" srcOrd="0" destOrd="0" parTransId="{2A60E0CF-2F1D-4562-BAA0-8DE3B664B106}" sibTransId="{1EA49BB7-6C5F-437A-964F-53E3BDDCC2E8}"/>
    <dgm:cxn modelId="{19E94DD7-79ED-48F1-A8DF-D1A092E0860C}" type="presOf" srcId="{98558605-A22A-416B-B1C7-4F871BBB74EA}" destId="{0BBB22DD-7A1E-4A9D-9E89-D5076B05242E}" srcOrd="0" destOrd="0" presId="urn:microsoft.com/office/officeart/2005/8/layout/cycle7"/>
    <dgm:cxn modelId="{132D51C2-B3EF-42F6-862B-F15B9A213F15}" type="presOf" srcId="{622083E9-10F4-4DC2-8D5A-7486AFB6881C}" destId="{C32746A5-1E2B-4BF1-8B36-9B568DCC9804}" srcOrd="0" destOrd="0" presId="urn:microsoft.com/office/officeart/2005/8/layout/cycle7"/>
    <dgm:cxn modelId="{F72B28CD-F8A3-45B8-8101-489749810C1A}" type="presParOf" srcId="{67544821-C01B-403B-A519-8B69D55448E7}" destId="{C46B9E55-1A5E-4A1D-AC53-9A5DB2E86D60}" srcOrd="0" destOrd="0" presId="urn:microsoft.com/office/officeart/2005/8/layout/cycle7"/>
    <dgm:cxn modelId="{10644978-F1EE-425E-8F97-1F9F759763C7}" type="presParOf" srcId="{67544821-C01B-403B-A519-8B69D55448E7}" destId="{45184AA6-7C62-4F41-BF83-D7E2FE1E98B6}" srcOrd="1" destOrd="0" presId="urn:microsoft.com/office/officeart/2005/8/layout/cycle7"/>
    <dgm:cxn modelId="{EC1E9188-D2D6-4FD3-95CE-C1589A5A8630}" type="presParOf" srcId="{45184AA6-7C62-4F41-BF83-D7E2FE1E98B6}" destId="{13823708-0EEC-45B7-B168-88CB100A1502}" srcOrd="0" destOrd="0" presId="urn:microsoft.com/office/officeart/2005/8/layout/cycle7"/>
    <dgm:cxn modelId="{B58833B6-0D6A-411C-B122-6598EADD586E}" type="presParOf" srcId="{67544821-C01B-403B-A519-8B69D55448E7}" destId="{E19C415F-B59A-469A-9E19-6F239E790C37}" srcOrd="2" destOrd="0" presId="urn:microsoft.com/office/officeart/2005/8/layout/cycle7"/>
    <dgm:cxn modelId="{746E54E9-43EA-4843-AC03-FAB980443BD8}" type="presParOf" srcId="{67544821-C01B-403B-A519-8B69D55448E7}" destId="{1E09C5DC-BE98-4B8B-850A-3BBEC1173AB1}" srcOrd="3" destOrd="0" presId="urn:microsoft.com/office/officeart/2005/8/layout/cycle7"/>
    <dgm:cxn modelId="{FCED87E9-D86C-4256-A66B-A4CCE8BC4889}" type="presParOf" srcId="{1E09C5DC-BE98-4B8B-850A-3BBEC1173AB1}" destId="{DA2A9948-DBE1-49DA-B271-4DFDBC75C3E9}" srcOrd="0" destOrd="0" presId="urn:microsoft.com/office/officeart/2005/8/layout/cycle7"/>
    <dgm:cxn modelId="{F4A95436-80B9-4924-8581-BAB471C549BA}" type="presParOf" srcId="{67544821-C01B-403B-A519-8B69D55448E7}" destId="{C32746A5-1E2B-4BF1-8B36-9B568DCC9804}" srcOrd="4" destOrd="0" presId="urn:microsoft.com/office/officeart/2005/8/layout/cycle7"/>
    <dgm:cxn modelId="{09000B8B-4C92-4929-864C-AEB6A46F76A2}" type="presParOf" srcId="{67544821-C01B-403B-A519-8B69D55448E7}" destId="{0BBB22DD-7A1E-4A9D-9E89-D5076B05242E}" srcOrd="5" destOrd="0" presId="urn:microsoft.com/office/officeart/2005/8/layout/cycle7"/>
    <dgm:cxn modelId="{16D51FAB-0D48-4CC3-A701-678BD2C5A07F}" type="presParOf" srcId="{0BBB22DD-7A1E-4A9D-9E89-D5076B05242E}" destId="{403EC87A-1DA2-4561-9A4C-F2822A86157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6B9E55-1A5E-4A1D-AC53-9A5DB2E86D60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স্হানীয় মান</a:t>
          </a:r>
          <a:endParaRPr lang="en-US" sz="36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1995785" y="1179"/>
        <a:ext cx="2104429" cy="1052214"/>
      </dsp:txXfrm>
    </dsp:sp>
    <dsp:sp modelId="{45184AA6-7C62-4F41-BF83-D7E2FE1E98B6}">
      <dsp:nvSpPr>
        <dsp:cNvPr id="0" name=""/>
        <dsp:cNvSpPr/>
      </dsp:nvSpPr>
      <dsp:spPr>
        <a:xfrm rot="3600000">
          <a:off x="3387125" y="1847862"/>
          <a:ext cx="1059242" cy="368275"/>
        </a:xfrm>
        <a:prstGeom prst="left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3600000">
        <a:off x="3387125" y="1847862"/>
        <a:ext cx="1059242" cy="368275"/>
      </dsp:txXfrm>
    </dsp:sp>
    <dsp:sp modelId="{E19C415F-B59A-469A-9E19-6F239E790C37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72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দশক</a:t>
          </a:r>
          <a:endParaRPr lang="en-US" sz="72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3733278" y="3010605"/>
        <a:ext cx="2104429" cy="1052214"/>
      </dsp:txXfrm>
    </dsp:sp>
    <dsp:sp modelId="{1E09C5DC-BE98-4B8B-850A-3BBEC1173AB1}">
      <dsp:nvSpPr>
        <dsp:cNvPr id="0" name=""/>
        <dsp:cNvSpPr/>
      </dsp:nvSpPr>
      <dsp:spPr>
        <a:xfrm rot="10798818">
          <a:off x="2541630" y="3353165"/>
          <a:ext cx="1059242" cy="368275"/>
        </a:xfrm>
        <a:prstGeom prst="left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798818">
        <a:off x="2541630" y="3353165"/>
        <a:ext cx="1059242" cy="368275"/>
      </dsp:txXfrm>
    </dsp:sp>
    <dsp:sp modelId="{C32746A5-1E2B-4BF1-8B36-9B568DCC9804}">
      <dsp:nvSpPr>
        <dsp:cNvPr id="0" name=""/>
        <dsp:cNvSpPr/>
      </dsp:nvSpPr>
      <dsp:spPr>
        <a:xfrm>
          <a:off x="304795" y="3011785"/>
          <a:ext cx="2104429" cy="105221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6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একক</a:t>
          </a:r>
          <a:endParaRPr lang="en-US" sz="66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304795" y="3011785"/>
        <a:ext cx="2104429" cy="1052214"/>
      </dsp:txXfrm>
    </dsp:sp>
    <dsp:sp modelId="{0BBB22DD-7A1E-4A9D-9E89-D5076B05242E}">
      <dsp:nvSpPr>
        <dsp:cNvPr id="0" name=""/>
        <dsp:cNvSpPr/>
      </dsp:nvSpPr>
      <dsp:spPr>
        <a:xfrm rot="17959317">
          <a:off x="1672883" y="1848452"/>
          <a:ext cx="1059242" cy="368275"/>
        </a:xfrm>
        <a:prstGeom prst="left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7959317">
        <a:off x="1672883" y="1848452"/>
        <a:ext cx="1059242" cy="368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2514600"/>
            <a:ext cx="7086600" cy="2590800"/>
          </a:xfrm>
          <a:prstGeom prst="rect">
            <a:avLst/>
          </a:prstGeom>
          <a:noFill/>
          <a:ln>
            <a:prstDash val="lgDashDotDot"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alf Frame 7"/>
          <p:cNvSpPr/>
          <p:nvPr/>
        </p:nvSpPr>
        <p:spPr>
          <a:xfrm>
            <a:off x="1447800" y="2819400"/>
            <a:ext cx="1066800" cy="1828800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flipH="1" flipV="1">
            <a:off x="7239000" y="2743200"/>
            <a:ext cx="914400" cy="1828800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609600"/>
            <a:ext cx="9144000" cy="1066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উপস্থাপনা</a:t>
            </a:r>
            <a:endParaRPr lang="en-US" sz="66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0" y="762000"/>
            <a:ext cx="24384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সময়ঃ ২৫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1219200" y="2971800"/>
            <a:ext cx="2819400" cy="2286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1676400" y="3429000"/>
            <a:ext cx="1600200" cy="1295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Explosion 2 12"/>
          <p:cNvSpPr/>
          <p:nvPr/>
        </p:nvSpPr>
        <p:spPr>
          <a:xfrm>
            <a:off x="3810000" y="2743200"/>
            <a:ext cx="2514600" cy="2362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Explosion 2 13"/>
          <p:cNvSpPr/>
          <p:nvPr/>
        </p:nvSpPr>
        <p:spPr>
          <a:xfrm>
            <a:off x="6019800" y="2514600"/>
            <a:ext cx="2819400" cy="2743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miley Face 14"/>
          <p:cNvSpPr/>
          <p:nvPr/>
        </p:nvSpPr>
        <p:spPr>
          <a:xfrm>
            <a:off x="4343400" y="3429000"/>
            <a:ext cx="1219200" cy="1066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6553200" y="3429000"/>
            <a:ext cx="1371600" cy="1066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609600"/>
            <a:ext cx="46482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বাস্তব পর্যায় </a:t>
            </a:r>
            <a:endParaRPr lang="en-US" sz="36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438400"/>
            <a:ext cx="7848600" cy="2819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কাঠি এবং এ্যাবাকাস এর মাধ্যমে স্হানীয় মান এর ধারনা দিব।     </a:t>
            </a:r>
            <a:endParaRPr lang="en-US" sz="5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>
          <a:xfrm rot="16200000" flipH="1">
            <a:off x="3981450" y="207645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400"/>
            <a:ext cx="8458200" cy="3505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অর্ধবাস্তব ও বস্তুনিরপেক্ষ </a:t>
            </a:r>
            <a:r>
              <a:rPr lang="bn-IN" sz="7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পর্যায় </a:t>
            </a:r>
            <a:endParaRPr lang="en-US" sz="66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 smtClean="0"/>
              <a:t>    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267200" y="1447800"/>
            <a:ext cx="685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495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9144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9144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9144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9144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9144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9144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9144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9144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67200" y="9144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914400"/>
            <a:ext cx="3048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1447800"/>
            <a:ext cx="3048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" y="15240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47800" y="15240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62200" y="15240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410200" y="761999"/>
          <a:ext cx="2971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</a:tblGrid>
              <a:tr h="4572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১৩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১ দশ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33400" y="5410200"/>
            <a:ext cx="2438400" cy="609600"/>
          </a:xfrm>
          <a:prstGeom prst="rect">
            <a:avLst/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দশক</a:t>
            </a:r>
            <a:endParaRPr lang="en-US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1295400" y="45720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-38100" y="45339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38200" y="53340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057400" y="5257800"/>
            <a:ext cx="3048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57400" y="4800600"/>
            <a:ext cx="3048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5029200"/>
            <a:ext cx="3048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105400" y="4571999"/>
          <a:ext cx="3276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/>
                <a:gridCol w="1092200"/>
                <a:gridCol w="1092200"/>
              </a:tblGrid>
              <a:tr h="4572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১৩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১ দশ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4876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371600"/>
            <a:ext cx="487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152400" y="6096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609600" y="6096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1066800" y="6096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1524000" y="6096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1981200" y="6096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2514600" y="6096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2971800" y="6096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3429000" y="6096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3886200" y="6096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4343400" y="6096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304800" y="1524000"/>
            <a:ext cx="3048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762000" y="1524000"/>
            <a:ext cx="3048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1219200" y="1524000"/>
            <a:ext cx="3048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1676400" y="1524000"/>
            <a:ext cx="3048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2133600" y="1524000"/>
            <a:ext cx="3048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2590800" y="1524000"/>
            <a:ext cx="3048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3048000" y="1524000"/>
            <a:ext cx="3048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3505200" y="1524000"/>
            <a:ext cx="3048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3962400" y="1524000"/>
            <a:ext cx="3048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4419600" y="1524000"/>
            <a:ext cx="304800" cy="2286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457200"/>
          <a:ext cx="36576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826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২২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 দশ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410200" y="3886199"/>
          <a:ext cx="3505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</a:tblGrid>
              <a:tr h="6350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২২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 দশ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62000" y="5105400"/>
            <a:ext cx="3733800" cy="685800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দশক</a:t>
            </a:r>
          </a:p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2590800" y="42672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609600" y="42672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miley Face 32"/>
          <p:cNvSpPr/>
          <p:nvPr/>
        </p:nvSpPr>
        <p:spPr>
          <a:xfrm>
            <a:off x="3200400" y="4800600"/>
            <a:ext cx="4572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iley Face 33"/>
          <p:cNvSpPr/>
          <p:nvPr/>
        </p:nvSpPr>
        <p:spPr>
          <a:xfrm>
            <a:off x="3200400" y="4495800"/>
            <a:ext cx="4572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1219200" y="4495800"/>
            <a:ext cx="4572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1219200" y="4800600"/>
            <a:ext cx="4572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7924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8382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8382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8382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8382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5200" y="8382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8382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8382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8382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8382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0" y="8382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1524000"/>
            <a:ext cx="47244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71800" y="16764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81200" y="16764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19200" y="16764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16764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2400" y="1676400"/>
            <a:ext cx="533400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28600" y="2285999"/>
          <a:ext cx="86868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5334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১৫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১ দশ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14400" y="4495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দশক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62400" y="4495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3924300" y="52959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14800" y="54864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57800" y="5257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৫ একক=৫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723900" y="53721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66800" y="5715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33600" y="5562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১ দশক=১০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057400"/>
            <a:ext cx="2362200" cy="457200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দশক</a:t>
            </a:r>
          </a:p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638300" y="13335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495300" y="13335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581400" y="1397000"/>
          <a:ext cx="4038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৩৫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2133600" y="1905000"/>
            <a:ext cx="4572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33600" y="1295400"/>
            <a:ext cx="4572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33600" y="1447800"/>
            <a:ext cx="4572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33600" y="1600200"/>
            <a:ext cx="4572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33600" y="1752600"/>
            <a:ext cx="4572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90600" y="1600200"/>
            <a:ext cx="4572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90600" y="1752600"/>
            <a:ext cx="4572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90600" y="1905000"/>
            <a:ext cx="4572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954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দশক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1104900" y="43053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447800" y="4648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14600" y="441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৩ দশক=৩০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0600" y="3429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4381500" y="45339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53000" y="51054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934200" y="49530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৫ একক=৫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89916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ছবি গণনা করে সংখ্যা ও একক, দশকের খালি ঘর পূরণ </a:t>
            </a:r>
            <a:endParaRPr lang="en-US" sz="36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4800600" cy="1981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1600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" y="1600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0600" y="1600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0" y="1600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1600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1600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95600" y="1600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52800" y="1600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1600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43400" y="1600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2098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400" y="22098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66800" y="22098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00200" y="22098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22098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67000" y="22098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00400" y="22098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33800" y="22098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67200" y="22098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" y="28194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66800" y="28194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524000" y="28194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81200" y="28194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28194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971800" y="28194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28194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038600" y="28194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0" y="28194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" idx="3"/>
          </p:cNvCxnSpPr>
          <p:nvPr/>
        </p:nvCxnSpPr>
        <p:spPr>
          <a:xfrm>
            <a:off x="4800600" y="2438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0200" y="2133600"/>
            <a:ext cx="990600" cy="609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 দশ ৯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6" name="Straight Arrow Connector 35"/>
          <p:cNvCxnSpPr>
            <a:stCxn id="34" idx="3"/>
          </p:cNvCxnSpPr>
          <p:nvPr/>
        </p:nvCxnSpPr>
        <p:spPr>
          <a:xfrm>
            <a:off x="6400800" y="2438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629400" y="2133600"/>
            <a:ext cx="533400" cy="609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২৯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52400" y="4419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5800" y="4419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143000" y="4419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676400" y="4419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209800" y="4419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667000" y="4419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24200" y="4419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581400" y="4419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38600" y="4419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495800" y="4419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52400" y="4876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85800" y="4876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143000" y="4876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600200" y="4876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057400" y="4876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590800" y="4876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048000" y="4876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05200" y="4876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962400" y="4876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495800" y="4876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990600" y="54102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09600" y="54102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52400" y="54102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447800" y="54102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05000" y="54102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62200" y="54102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895600" y="54102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429000" y="54102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962400" y="54102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495800" y="54102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52400" y="5943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09600" y="5943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143000" y="5943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676400" y="5943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4876800" y="5410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5334000" y="5105400"/>
            <a:ext cx="10668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 দশ ৪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0" y="4267200"/>
            <a:ext cx="4953000" cy="1981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04800" y="4495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04800" y="4876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4800" y="5181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04800" y="5562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62000" y="4495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219200" y="4495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676400" y="4495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133600" y="4495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590800" y="4495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124200" y="4495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657600" y="4495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114800" y="4495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572000" y="4495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38200" y="4876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219200" y="4876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676400" y="4876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876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743200" y="4876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200400" y="4876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657600" y="4876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4114800" y="4876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4572000" y="48768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762000" y="5181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219200" y="5181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676400" y="5181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09800" y="5181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743200" y="5181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200400" y="5181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657600" y="5181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114800" y="5181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572000" y="5181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62000" y="5562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219200" y="5562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676400" y="5562600"/>
            <a:ext cx="3048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Straight Arrow Connector 125"/>
          <p:cNvCxnSpPr>
            <a:stCxn id="75" idx="3"/>
          </p:cNvCxnSpPr>
          <p:nvPr/>
        </p:nvCxnSpPr>
        <p:spPr>
          <a:xfrm>
            <a:off x="6400800" y="53721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6705600" y="5105400"/>
            <a:ext cx="5334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৩৪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9" name="Straight Arrow Connector 128"/>
          <p:cNvCxnSpPr>
            <a:stCxn id="37" idx="3"/>
          </p:cNvCxnSpPr>
          <p:nvPr/>
        </p:nvCxnSpPr>
        <p:spPr>
          <a:xfrm>
            <a:off x="7162800" y="2438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7" idx="3"/>
          </p:cNvCxnSpPr>
          <p:nvPr/>
        </p:nvCxnSpPr>
        <p:spPr>
          <a:xfrm flipV="1">
            <a:off x="7239000" y="53340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2" name="Table 131"/>
          <p:cNvGraphicFramePr>
            <a:graphicFrameLocks noGrp="1"/>
          </p:cNvGraphicFramePr>
          <p:nvPr/>
        </p:nvGraphicFramePr>
        <p:xfrm>
          <a:off x="7391400" y="2057400"/>
          <a:ext cx="16002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191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/>
        </p:nvGraphicFramePr>
        <p:xfrm>
          <a:off x="7543800" y="5029200"/>
          <a:ext cx="1600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3810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</a:rPr>
                        <a:t>একক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b="1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b="1" dirty="0" smtClean="0">
                          <a:solidFill>
                            <a:schemeClr val="tx2"/>
                          </a:solidFill>
                        </a:rPr>
                        <a:t>৪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8400" y="45720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সময়ঃ ৫ মিনিট</a:t>
            </a:r>
          </a:p>
          <a:p>
            <a:r>
              <a:rPr lang="bn-IN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দল-২</a:t>
            </a:r>
            <a:endParaRPr lang="en-US" sz="2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09800"/>
            <a:ext cx="23622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স্হানীয় মান</a:t>
            </a:r>
          </a:p>
          <a:p>
            <a:pPr algn="ctr"/>
            <a:r>
              <a:rPr lang="bn-IN" sz="2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দল-১</a:t>
            </a:r>
            <a:endParaRPr lang="en-US" sz="2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352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দশক</a:t>
            </a:r>
          </a:p>
          <a:p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09600" y="4114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4343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57400" y="3505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019300" y="4229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09800" y="4419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257800" y="2057400"/>
            <a:ext cx="25146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স্হানীয় মান</a:t>
            </a:r>
          </a:p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দল-২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3505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দশক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219700" y="4229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10200" y="44196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05600" y="3505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6629400" y="4267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0" y="44958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990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মিলিয়ে নাও</a:t>
            </a:r>
            <a:endParaRPr lang="en-US" sz="4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দশক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28600" y="3048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3505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764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৭ দশক=৭০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1981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628900" y="27813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95600" y="3048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2895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৭ একক=৭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1524000"/>
            <a:ext cx="2819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দল-১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200" y="1524000"/>
            <a:ext cx="2743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দল-২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281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দশক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105400" y="3657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3886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674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৫ দশক=৫০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9000" y="2819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</a:t>
            </a: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7239000" y="3581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91400" y="3733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48600" y="3581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০ একক=০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533400"/>
            <a:ext cx="54864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Top">
              <a:avLst/>
            </a:prstTxWarp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057400"/>
            <a:ext cx="6781800" cy="4572000"/>
          </a:xfrm>
          <a:prstGeom prst="rect">
            <a:avLst/>
          </a:prstGeom>
          <a:solidFill>
            <a:schemeClr val="accent5">
              <a:lumMod val="75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শিক্ষকের নামঃ মুরসালিন আহমেদ</a:t>
            </a:r>
          </a:p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পদবিঃ সহকারি শিক্ষক</a:t>
            </a:r>
          </a:p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বিদ্যালয়ের নামঃ ধর্মহাটা সরকারি প্রাথমিক বিদ্যালয়  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838200"/>
          </a:xfrm>
          <a:prstGeom prst="rect">
            <a:avLst/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ছবি দেখে সংখ্যা লিখ</a:t>
            </a:r>
            <a:endParaRPr lang="en-US" sz="4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5486400"/>
            <a:ext cx="3657600" cy="762000"/>
          </a:xfrm>
          <a:prstGeom prst="rect">
            <a:avLst/>
          </a:prstGeom>
          <a:solidFill>
            <a:srgbClr val="FFC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দশক</a:t>
            </a:r>
          </a:p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5486400"/>
            <a:ext cx="3886200" cy="762000"/>
          </a:xfrm>
          <a:prstGeom prst="rect">
            <a:avLst/>
          </a:prstGeom>
          <a:solidFill>
            <a:srgbClr val="FFC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দশক</a:t>
            </a:r>
          </a:p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1447800"/>
            <a:ext cx="3276600" cy="838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একাকী কাজ</a:t>
            </a:r>
            <a:endParaRPr lang="en-US" sz="2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828800" y="3962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-685800" y="37338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4495800" y="4343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791200" y="37338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miley Face 15"/>
          <p:cNvSpPr/>
          <p:nvPr/>
        </p:nvSpPr>
        <p:spPr>
          <a:xfrm>
            <a:off x="762000" y="48768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762000" y="24384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762000" y="30480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762000" y="36576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762000" y="42672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2667000" y="30480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2667000" y="36576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2667000" y="42672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2667000" y="48768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5334000" y="36576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Smiley Face 26"/>
          <p:cNvSpPr/>
          <p:nvPr/>
        </p:nvSpPr>
        <p:spPr>
          <a:xfrm>
            <a:off x="5334000" y="42672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5334000" y="4876800"/>
            <a:ext cx="609600" cy="6096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7391400" y="5181600"/>
            <a:ext cx="304800" cy="3048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7391400" y="4876800"/>
            <a:ext cx="304800" cy="3048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iley Face 30"/>
          <p:cNvSpPr/>
          <p:nvPr/>
        </p:nvSpPr>
        <p:spPr>
          <a:xfrm>
            <a:off x="7391400" y="4572000"/>
            <a:ext cx="304800" cy="3048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iley Face 31"/>
          <p:cNvSpPr/>
          <p:nvPr/>
        </p:nvSpPr>
        <p:spPr>
          <a:xfrm>
            <a:off x="7391400" y="4267200"/>
            <a:ext cx="304800" cy="3048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iley Face 32"/>
          <p:cNvSpPr/>
          <p:nvPr/>
        </p:nvSpPr>
        <p:spPr>
          <a:xfrm>
            <a:off x="7391400" y="3962400"/>
            <a:ext cx="304800" cy="3048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iley Face 33"/>
          <p:cNvSpPr/>
          <p:nvPr/>
        </p:nvSpPr>
        <p:spPr>
          <a:xfrm>
            <a:off x="7391400" y="3657600"/>
            <a:ext cx="304800" cy="3048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7391400" y="3352800"/>
            <a:ext cx="304800" cy="3048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7391400" y="3048000"/>
            <a:ext cx="304800" cy="3048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iley Face 36"/>
          <p:cNvSpPr/>
          <p:nvPr/>
        </p:nvSpPr>
        <p:spPr>
          <a:xfrm>
            <a:off x="7391400" y="2743200"/>
            <a:ext cx="304800" cy="3048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295400" y="6400800"/>
            <a:ext cx="11430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54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19800" y="6400800"/>
            <a:ext cx="990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৩৯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38" grpId="0" animBg="1"/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 w="762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আল্লাহ্‌ হাফেজ</a:t>
            </a:r>
            <a:endParaRPr lang="en-US" sz="115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redrose.gif~c2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800600"/>
            <a:ext cx="4191000" cy="1752600"/>
          </a:xfrm>
          <a:prstGeom prst="rect">
            <a:avLst/>
          </a:prstGeom>
          <a:noFill/>
        </p:spPr>
      </p:pic>
      <p:pic>
        <p:nvPicPr>
          <p:cNvPr id="1027" name="Picture 3" descr="D:\ww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800600"/>
            <a:ext cx="4419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1066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1828800"/>
            <a:ext cx="6324600" cy="5029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শ্রেণিঃ ২য়</a:t>
            </a:r>
          </a:p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বিষয়ঃ প্রাথমিক গণিত</a:t>
            </a:r>
          </a:p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পাঠঃ স্হানীয় মান</a:t>
            </a:r>
          </a:p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বিশেষ পাঠঃ স্হানীয় মান</a:t>
            </a:r>
          </a:p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</a:p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9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 ফেব্রুয়ারী ২০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১৮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8600"/>
            <a:ext cx="9144000" cy="762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76400" y="1447800"/>
            <a:ext cx="6096000" cy="5257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 পাঠ শেষে শিক্ষার্থীরা---</a:t>
            </a:r>
          </a:p>
          <a:p>
            <a:r>
              <a:rPr lang="bn-IN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৬.১.১ উপকরণের সাহায্যে একক ও দশক  সম্পর্কে ধারণা লাভ করে বলতে পারবে।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এসো একটি ছবি দেখি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24000"/>
            <a:ext cx="914400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7162800" cy="762000"/>
          </a:xfrm>
          <a:prstGeom prst="rect">
            <a:avLst/>
          </a:prstGeom>
          <a:solidFill>
            <a:srgbClr val="92D050"/>
          </a:solidFill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685800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685800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685800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685800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685800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685800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685800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685800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1200" y="685800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77000" y="685800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00400" y="1524000"/>
            <a:ext cx="1066800" cy="457200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 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2057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দশ</a:t>
            </a:r>
            <a:endParaRPr lang="en-US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6600" y="2438400"/>
            <a:ext cx="914400" cy="381000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/>
              <a:t> </a:t>
            </a:r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>
            <a:stCxn id="13" idx="2"/>
            <a:endCxn id="15" idx="0"/>
          </p:cNvCxnSpPr>
          <p:nvPr/>
        </p:nvCxnSpPr>
        <p:spPr>
          <a:xfrm rot="5400000">
            <a:off x="3505200" y="2209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2"/>
          </p:cNvCxnSpPr>
          <p:nvPr/>
        </p:nvCxnSpPr>
        <p:spPr>
          <a:xfrm rot="5400000">
            <a:off x="2362200" y="2743200"/>
            <a:ext cx="1295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2"/>
          </p:cNvCxnSpPr>
          <p:nvPr/>
        </p:nvCxnSpPr>
        <p:spPr>
          <a:xfrm rot="16200000" flipH="1">
            <a:off x="3848100" y="2705100"/>
            <a:ext cx="12954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600200" y="4114800"/>
            <a:ext cx="1371600" cy="533400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দশক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24400" y="4114800"/>
            <a:ext cx="1524000" cy="533400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29200" y="4648200"/>
            <a:ext cx="1066800" cy="457200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05000" y="4648200"/>
            <a:ext cx="914400" cy="457200"/>
          </a:xfrm>
          <a:prstGeom prst="rect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5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7772400" cy="762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153400" y="304800"/>
            <a:ext cx="6096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5334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5334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5334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5334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5334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5334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5334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62600" y="5334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24600" y="5334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86600" y="5334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4200" y="1295400"/>
            <a:ext cx="1752600" cy="533400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দশ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 rot="16200000" flipH="1">
            <a:off x="3752850" y="20764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581400" y="2362200"/>
            <a:ext cx="990600" cy="457200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১১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 rot="5400000">
            <a:off x="2114550" y="2762250"/>
            <a:ext cx="1905000" cy="2019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2"/>
          </p:cNvCxnSpPr>
          <p:nvPr/>
        </p:nvCxnSpPr>
        <p:spPr>
          <a:xfrm rot="16200000" flipH="1">
            <a:off x="4400550" y="2495550"/>
            <a:ext cx="1828800" cy="2476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219200" y="4724400"/>
            <a:ext cx="1676400" cy="838200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দশক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67400" y="4648200"/>
            <a:ext cx="1676400" cy="914400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0200" y="5562600"/>
            <a:ext cx="990600" cy="609600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48400" y="5562600"/>
            <a:ext cx="1066800" cy="533400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আমাদের আজকের পাঠ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447800"/>
            <a:ext cx="7239000" cy="5181600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IN" sz="8000" dirty="0" smtClean="0">
              <a:latin typeface="NikoshBAN" pitchFamily="2" charset="0"/>
              <a:cs typeface="NikoshBAN" pitchFamily="2" charset="0"/>
            </a:endParaRPr>
          </a:p>
          <a:p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শেষে শিশুরা যা শিখবে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828800"/>
            <a:ext cx="8305800" cy="4876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শিক্ষার্থীরা ছবি দেখে সংখ্যা লিখতে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শিক্ষার্থীরা সংখ্যার স্হানীয় মান (একক ও দশক) সম্পর্কে জানবে এবং বলতে ও লিখতে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শিক্ষার্থীরা ৯৯ পর্যন্ত সংখ্যায় ব্যবহ্ত অংকের স্হানীয় মান নির্ণয় করতে পারবে। </a:t>
            </a:r>
            <a:endParaRPr lang="en-US" sz="4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297</Words>
  <Application>Microsoft Office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Lab-08</dc:creator>
  <cp:lastModifiedBy>Lab-08</cp:lastModifiedBy>
  <cp:revision>84</cp:revision>
  <dcterms:created xsi:type="dcterms:W3CDTF">2006-08-16T00:00:00Z</dcterms:created>
  <dcterms:modified xsi:type="dcterms:W3CDTF">2018-02-09T05:49:06Z</dcterms:modified>
</cp:coreProperties>
</file>